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3" r:id="rId3"/>
    <p:sldId id="258" r:id="rId4"/>
    <p:sldId id="260" r:id="rId5"/>
    <p:sldId id="259" r:id="rId6"/>
    <p:sldId id="265" r:id="rId7"/>
    <p:sldId id="261" r:id="rId8"/>
    <p:sldId id="262" r:id="rId9"/>
    <p:sldId id="264" r:id="rId10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3" d="100"/>
          <a:sy n="43" d="100"/>
        </p:scale>
        <p:origin x="-126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1DFE73-CAFE-46E1-9358-5175F4AF12FB}" type="datetimeFigureOut">
              <a:rPr lang="zh-CN" altLang="en-US" smtClean="0"/>
              <a:pPr/>
              <a:t>2017/4/28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6EC1B-9845-4591-9E40-74B51553C586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1DFE73-CAFE-46E1-9358-5175F4AF12FB}" type="datetimeFigureOut">
              <a:rPr lang="zh-CN" altLang="en-US" smtClean="0"/>
              <a:pPr/>
              <a:t>2017/4/28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6EC1B-9845-4591-9E40-74B51553C586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1DFE73-CAFE-46E1-9358-5175F4AF12FB}" type="datetimeFigureOut">
              <a:rPr lang="zh-CN" altLang="en-US" smtClean="0"/>
              <a:pPr/>
              <a:t>2017/4/28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6EC1B-9845-4591-9E40-74B51553C586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1DFE73-CAFE-46E1-9358-5175F4AF12FB}" type="datetimeFigureOut">
              <a:rPr lang="zh-CN" altLang="en-US" smtClean="0"/>
              <a:pPr/>
              <a:t>2017/4/28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6EC1B-9845-4591-9E40-74B51553C586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1DFE73-CAFE-46E1-9358-5175F4AF12FB}" type="datetimeFigureOut">
              <a:rPr lang="zh-CN" altLang="en-US" smtClean="0"/>
              <a:pPr/>
              <a:t>2017/4/28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6EC1B-9845-4591-9E40-74B51553C586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1DFE73-CAFE-46E1-9358-5175F4AF12FB}" type="datetimeFigureOut">
              <a:rPr lang="zh-CN" altLang="en-US" smtClean="0"/>
              <a:pPr/>
              <a:t>2017/4/28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6EC1B-9845-4591-9E40-74B51553C586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1DFE73-CAFE-46E1-9358-5175F4AF12FB}" type="datetimeFigureOut">
              <a:rPr lang="zh-CN" altLang="en-US" smtClean="0"/>
              <a:pPr/>
              <a:t>2017/4/28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6EC1B-9845-4591-9E40-74B51553C586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1DFE73-CAFE-46E1-9358-5175F4AF12FB}" type="datetimeFigureOut">
              <a:rPr lang="zh-CN" altLang="en-US" smtClean="0"/>
              <a:pPr/>
              <a:t>2017/4/28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6EC1B-9845-4591-9E40-74B51553C586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1DFE73-CAFE-46E1-9358-5175F4AF12FB}" type="datetimeFigureOut">
              <a:rPr lang="zh-CN" altLang="en-US" smtClean="0"/>
              <a:pPr/>
              <a:t>2017/4/28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6EC1B-9845-4591-9E40-74B51553C586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1DFE73-CAFE-46E1-9358-5175F4AF12FB}" type="datetimeFigureOut">
              <a:rPr lang="zh-CN" altLang="en-US" smtClean="0"/>
              <a:pPr/>
              <a:t>2017/4/28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6EC1B-9845-4591-9E40-74B51553C586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1DFE73-CAFE-46E1-9358-5175F4AF12FB}" type="datetimeFigureOut">
              <a:rPr lang="zh-CN" altLang="en-US" smtClean="0"/>
              <a:pPr/>
              <a:t>2017/4/28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6EC1B-9845-4591-9E40-74B51553C586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1DFE73-CAFE-46E1-9358-5175F4AF12FB}" type="datetimeFigureOut">
              <a:rPr lang="zh-CN" altLang="en-US" smtClean="0"/>
              <a:pPr/>
              <a:t>2017/4/28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66EC1B-9845-4591-9E40-74B51553C586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1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o.com/link?url=http%3A%2F%2Fimage.so.com%2Fv%3Fq%3D%25E5%259C%2586%25E6%2598%258E%25E5%259B%25AD%25E5%25A4%258D%25E5%258E%259F%25E5%259B%25BE%26src%3D360pic_strong%26fromurl%3Dhttp%253A%252F%252Fhuaban.com%252Fpins%252F11386346%252F%23multiple%3D0%26dataindex%3D3%26id%3D8346f5f868e31535e8ae683442f9a1e0%26itemindex%3D0&amp;q=%E5%9C%86%E6%98%8E%E5%9B%AD%E5%A4%8D%E5%8E%9F%E5%9B%BE&amp;ts=1493365094&amp;t=a23e268d50be2bd0bf5bf65195c0cb3" TargetMode="External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4.jpeg"/><Relationship Id="rId4" Type="http://schemas.openxmlformats.org/officeDocument/2006/relationships/image" Target="../media/image13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8.jpeg"/><Relationship Id="rId5" Type="http://schemas.openxmlformats.org/officeDocument/2006/relationships/image" Target="../media/image17.jpeg"/><Relationship Id="rId4" Type="http://schemas.openxmlformats.org/officeDocument/2006/relationships/image" Target="../media/image16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1.jpe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755576" y="620688"/>
            <a:ext cx="7992888" cy="1728192"/>
          </a:xfrm>
          <a:prstGeom prst="rect">
            <a:avLst/>
          </a:prstGeom>
          <a:noFill/>
          <a:ln w="38100">
            <a:gradFill>
              <a:gsLst>
                <a:gs pos="0">
                  <a:srgbClr val="825600"/>
                </a:gs>
                <a:gs pos="13000">
                  <a:srgbClr val="FFA800"/>
                </a:gs>
                <a:gs pos="28000">
                  <a:srgbClr val="825600"/>
                </a:gs>
                <a:gs pos="42999">
                  <a:srgbClr val="FFA800"/>
                </a:gs>
                <a:gs pos="58000">
                  <a:srgbClr val="825600"/>
                </a:gs>
                <a:gs pos="72000">
                  <a:srgbClr val="FFA800"/>
                </a:gs>
                <a:gs pos="87000">
                  <a:srgbClr val="825600"/>
                </a:gs>
                <a:gs pos="100000">
                  <a:srgbClr val="FFA800"/>
                </a:gs>
              </a:gsLst>
              <a:lin ang="5400000" scaled="0"/>
            </a:gradFill>
            <a:prstDash val="lgDashDot"/>
          </a:ln>
        </p:spPr>
        <p:txBody>
          <a:bodyPr wrap="square" lIns="91440" tIns="45720" rIns="91440" bIns="45720">
            <a:prstTxWarp prst="textCanDown">
              <a:avLst/>
            </a:prstTxWarp>
            <a:spAutoFit/>
          </a:bodyPr>
          <a:lstStyle/>
          <a:p>
            <a:pPr algn="ctr"/>
            <a:r>
              <a:rPr lang="zh-CN" altLang="en-US" sz="2000" b="1" cap="none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  <a:reflection blurRad="6350" stA="55000" endA="50" endPos="85000" dist="29997" dir="5400000" sy="-100000" algn="bl" rotWithShape="0"/>
                </a:effectLst>
              </a:rPr>
              <a:t>北京</a:t>
            </a:r>
            <a:r>
              <a:rPr lang="zh-CN" altLang="en-US" b="1" cap="none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  <a:reflection blurRad="6350" stA="55000" endA="50" endPos="85000" dist="29997" dir="5400000" sy="-100000" algn="bl" rotWithShape="0"/>
                </a:effectLst>
              </a:rPr>
              <a:t>之</a:t>
            </a:r>
            <a:r>
              <a:rPr lang="zh-CN" altLang="en-US" sz="3200" b="1" cap="none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  <a:reflection blurRad="6350" stA="55000" endA="50" endPos="85000" dist="29997" dir="5400000" sy="-100000" algn="bl" rotWithShape="0"/>
                </a:effectLst>
              </a:rPr>
              <a:t>旅</a:t>
            </a:r>
            <a:endParaRPr lang="zh-CN" altLang="en-US" sz="6600" b="1" cap="none" spc="50" dirty="0">
              <a:ln w="12700" cmpd="sng">
                <a:solidFill>
                  <a:schemeClr val="accent6">
                    <a:satMod val="120000"/>
                    <a:shade val="80000"/>
                  </a:schemeClr>
                </a:solidFill>
                <a:prstDash val="solid"/>
              </a:ln>
              <a:solidFill>
                <a:schemeClr val="accent6">
                  <a:tint val="1000"/>
                </a:schemeClr>
              </a:solidFill>
              <a:effectLst>
                <a:glow rad="53100">
                  <a:schemeClr val="accent6">
                    <a:satMod val="180000"/>
                    <a:alpha val="30000"/>
                  </a:schemeClr>
                </a:glow>
                <a:reflection blurRad="6350" stA="55000" endA="50" endPos="85000" dist="29997" dir="5400000" sy="-100000" algn="bl" rotWithShape="0"/>
              </a:effectLst>
            </a:endParaRPr>
          </a:p>
        </p:txBody>
      </p:sp>
      <p:pic>
        <p:nvPicPr>
          <p:cNvPr id="1026" name="Picture 2" descr="http://p1.so.qhimgs1.com/bdr/_240_/t01f15a560c2e2bbda1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87624" y="2636912"/>
            <a:ext cx="2880320" cy="178194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028" name="Picture 4" descr="http://p0.so.qhimgs1.com/bdr/_240_/t01f612f8cd6745255c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004048" y="2564904"/>
            <a:ext cx="2880319" cy="18002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030" name="Picture 6" descr="http://p2.so.qhimgs1.com/bdr/_240_/t01eb2337caa8203c12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131840" y="4437112"/>
            <a:ext cx="3096344" cy="2420888"/>
          </a:xfrm>
          <a:prstGeom prst="hear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6" name="矩形 5"/>
          <p:cNvSpPr/>
          <p:nvPr/>
        </p:nvSpPr>
        <p:spPr>
          <a:xfrm>
            <a:off x="6372200" y="5733256"/>
            <a:ext cx="2383986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4000" b="1" cap="none" spc="0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4.2</a:t>
            </a:r>
            <a:r>
              <a:rPr lang="zh-CN" altLang="en-US" sz="4000" b="1" cap="none" spc="0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张文硕</a:t>
            </a:r>
            <a:endParaRPr lang="zh-CN" altLang="en-US" sz="4000" b="1" cap="none" spc="0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</p:spTree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395536" y="548680"/>
            <a:ext cx="157607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zh-CN" altLang="en-US" sz="5400" b="1" cap="none" spc="0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简介</a:t>
            </a:r>
            <a:endParaRPr lang="zh-CN" altLang="en-US" sz="5400" b="1" cap="none" spc="0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  <p:cxnSp>
        <p:nvCxnSpPr>
          <p:cNvPr id="4" name="直接连接符 3"/>
          <p:cNvCxnSpPr/>
          <p:nvPr/>
        </p:nvCxnSpPr>
        <p:spPr>
          <a:xfrm>
            <a:off x="0" y="1628800"/>
            <a:ext cx="9144000" cy="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5" name="矩形 4"/>
          <p:cNvSpPr/>
          <p:nvPr/>
        </p:nvSpPr>
        <p:spPr>
          <a:xfrm>
            <a:off x="611560" y="2060848"/>
            <a:ext cx="4374232" cy="4401205"/>
          </a:xfrm>
          <a:prstGeom prst="rect">
            <a:avLst/>
          </a:prstGeom>
          <a:ln>
            <a:solidFill>
              <a:schemeClr val="tx1"/>
            </a:solidFill>
            <a:prstDash val="lgDashDotDot"/>
          </a:ln>
        </p:spPr>
        <p:txBody>
          <a:bodyPr wrap="square">
            <a:spAutoFit/>
          </a:bodyPr>
          <a:lstStyle/>
          <a:p>
            <a:r>
              <a:rPr lang="zh-CN" altLang="en-US" sz="2800" dirty="0" smtClean="0"/>
              <a:t>      北京（</a:t>
            </a:r>
            <a:r>
              <a:rPr lang="en-US" altLang="zh-CN" sz="2800" dirty="0" smtClean="0"/>
              <a:t>Beijing</a:t>
            </a:r>
            <a:r>
              <a:rPr lang="zh-CN" altLang="en-US" sz="2800" dirty="0" smtClean="0"/>
              <a:t>），简称京，中华人民共和国首都、直辖市、国家中心城市、超大城市，全国政治中心、文化中心、国际交往中心、科技创新中心，是中国共产党中央委员会、中华人民共和国中央人民政府和全国人民代表大会的办公所在地。</a:t>
            </a:r>
            <a:endParaRPr lang="zh-CN" altLang="en-US" sz="2800" dirty="0"/>
          </a:p>
        </p:txBody>
      </p:sp>
      <p:pic>
        <p:nvPicPr>
          <p:cNvPr id="20482" name="Picture 2" descr="http://p0.so.qhimgs1.com/bdr/_240_/t014e3c7a619b5527f0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255568" y="2852936"/>
            <a:ext cx="3888432" cy="2574032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6" name="心形 5"/>
          <p:cNvSpPr/>
          <p:nvPr/>
        </p:nvSpPr>
        <p:spPr>
          <a:xfrm rot="968934">
            <a:off x="1840626" y="445977"/>
            <a:ext cx="911697" cy="682585"/>
          </a:xfrm>
          <a:prstGeom prst="hear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683568" y="692696"/>
            <a:ext cx="366318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zh-CN" altLang="en-US" sz="5400" b="1" cap="none" spc="0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北京科技馆</a:t>
            </a:r>
            <a:endParaRPr lang="zh-CN" altLang="en-US" sz="5400" b="1" cap="none" spc="0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cxnSp>
        <p:nvCxnSpPr>
          <p:cNvPr id="4" name="直接连接符 3"/>
          <p:cNvCxnSpPr/>
          <p:nvPr/>
        </p:nvCxnSpPr>
        <p:spPr>
          <a:xfrm>
            <a:off x="0" y="1700808"/>
            <a:ext cx="9144000" cy="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5" name="矩形 4"/>
          <p:cNvSpPr/>
          <p:nvPr/>
        </p:nvSpPr>
        <p:spPr>
          <a:xfrm>
            <a:off x="395536" y="1844824"/>
            <a:ext cx="4806280" cy="4965655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tx1"/>
            </a:solidFill>
            <a:prstDash val="lgDashDotDot"/>
          </a:ln>
        </p:spPr>
        <p:txBody>
          <a:bodyPr wrap="square">
            <a:spAutoFit/>
          </a:bodyPr>
          <a:lstStyle/>
          <a:p>
            <a:r>
              <a:rPr lang="zh-CN" altLang="en-US" sz="2400" dirty="0" smtClean="0"/>
              <a:t>      中国科学技术馆，位于北京市朝阳区北辰东路，科技馆东临亚运居住区，西濒奥运水系，南依奥运主体育场，北望森林公园。</a:t>
            </a:r>
            <a:endParaRPr lang="en-US" altLang="zh-CN" sz="2400" dirty="0" smtClean="0"/>
          </a:p>
          <a:p>
            <a:r>
              <a:rPr lang="en-US" altLang="zh-CN" sz="2400" dirty="0"/>
              <a:t> </a:t>
            </a:r>
            <a:r>
              <a:rPr lang="en-US" altLang="zh-CN" sz="2400" dirty="0" smtClean="0"/>
              <a:t>     </a:t>
            </a:r>
            <a:r>
              <a:rPr lang="zh-CN" altLang="en-US" sz="2400" dirty="0" smtClean="0"/>
              <a:t>占地</a:t>
            </a:r>
            <a:r>
              <a:rPr lang="en-US" altLang="zh-CN" sz="2400" dirty="0" smtClean="0"/>
              <a:t>4.8</a:t>
            </a:r>
            <a:r>
              <a:rPr lang="zh-CN" altLang="en-US" sz="2400" dirty="0" smtClean="0"/>
              <a:t>万平方米，建筑规模</a:t>
            </a:r>
            <a:r>
              <a:rPr lang="en-US" altLang="zh-CN" sz="2400" dirty="0" smtClean="0"/>
              <a:t>10.2</a:t>
            </a:r>
            <a:r>
              <a:rPr lang="zh-CN" altLang="en-US" sz="2400" dirty="0" smtClean="0"/>
              <a:t>万平方米，是奥林匹克公园中心区体现“绿色奥运、科技奥运、人文奥运”三大理念的重要组成部分。科技馆为展览教育，通过科学性、知识性、趣味性相结合的展览内容和参与互动的形式，鼓励公众动手探索实践，是我国唯一的国家级综合性科技馆。</a:t>
            </a:r>
            <a:endParaRPr lang="zh-CN" altLang="en-US" sz="2400" dirty="0"/>
          </a:p>
        </p:txBody>
      </p:sp>
      <p:pic>
        <p:nvPicPr>
          <p:cNvPr id="16386" name="Picture 2" descr="http://p4.so.qhmsg.com/bdr/_240_/t013814d9d458ef61b9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525306" y="2276872"/>
            <a:ext cx="3618694" cy="3294112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6" name="笑脸 5"/>
          <p:cNvSpPr/>
          <p:nvPr/>
        </p:nvSpPr>
        <p:spPr>
          <a:xfrm>
            <a:off x="4427984" y="692696"/>
            <a:ext cx="864096" cy="864096"/>
          </a:xfrm>
          <a:prstGeom prst="smileyFace">
            <a:avLst>
              <a:gd name="adj" fmla="val 4653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Ovr>
    <a:masterClrMapping/>
  </p:clrMapOvr>
  <p:transition spd="slow">
    <p:wheel spokes="8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755576" y="620688"/>
            <a:ext cx="369524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zh-CN" altLang="en-US" sz="5400" b="1" cap="none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北京圆明园</a:t>
            </a:r>
            <a:endParaRPr lang="zh-CN" altLang="en-US" sz="5400" b="1" cap="none" spc="50" dirty="0">
              <a:ln w="12700" cmpd="sng">
                <a:solidFill>
                  <a:schemeClr val="accent6">
                    <a:satMod val="120000"/>
                    <a:shade val="80000"/>
                  </a:schemeClr>
                </a:solidFill>
                <a:prstDash val="solid"/>
              </a:ln>
              <a:solidFill>
                <a:schemeClr val="accent6">
                  <a:tint val="1000"/>
                </a:schemeClr>
              </a:solidFill>
              <a:effectLst>
                <a:glow rad="53100">
                  <a:schemeClr val="accent6">
                    <a:satMod val="180000"/>
                    <a:alpha val="30000"/>
                  </a:schemeClr>
                </a:glow>
              </a:effectLst>
            </a:endParaRPr>
          </a:p>
        </p:txBody>
      </p:sp>
      <p:cxnSp>
        <p:nvCxnSpPr>
          <p:cNvPr id="4" name="直接连接符 3"/>
          <p:cNvCxnSpPr/>
          <p:nvPr/>
        </p:nvCxnSpPr>
        <p:spPr>
          <a:xfrm>
            <a:off x="0" y="1700808"/>
            <a:ext cx="9144000" cy="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5" name="矩形 4"/>
          <p:cNvSpPr/>
          <p:nvPr/>
        </p:nvSpPr>
        <p:spPr>
          <a:xfrm>
            <a:off x="971600" y="2492896"/>
            <a:ext cx="7326560" cy="3539430"/>
          </a:xfrm>
          <a:prstGeom prst="rect">
            <a:avLst/>
          </a:prstGeom>
          <a:ln w="38100">
            <a:solidFill>
              <a:schemeClr val="accent2">
                <a:lumMod val="75000"/>
              </a:schemeClr>
            </a:solidFill>
            <a:prstDash val="lgDashDot"/>
          </a:ln>
        </p:spPr>
        <p:txBody>
          <a:bodyPr wrap="square">
            <a:spAutoFit/>
          </a:bodyPr>
          <a:lstStyle/>
          <a:p>
            <a:r>
              <a:rPr lang="zh-CN" altLang="en-US" sz="3200" dirty="0" smtClean="0"/>
              <a:t>         落在北京西郊，与颐和园毗邻。圆明园始建于康熙</a:t>
            </a:r>
            <a:r>
              <a:rPr lang="en-US" altLang="zh-CN" sz="3200" dirty="0" smtClean="0"/>
              <a:t>46</a:t>
            </a:r>
            <a:r>
              <a:rPr lang="zh-CN" altLang="en-US" sz="3200" dirty="0" smtClean="0"/>
              <a:t>年（</a:t>
            </a:r>
            <a:r>
              <a:rPr lang="en-US" altLang="zh-CN" sz="3200" dirty="0" smtClean="0"/>
              <a:t>1707</a:t>
            </a:r>
            <a:r>
              <a:rPr lang="zh-CN" altLang="en-US" sz="3200" dirty="0" smtClean="0"/>
              <a:t>年），由圆明园、长春园、绮春园三园组成，为西洋兼中式皇家风格园林，建筑面积达</a:t>
            </a:r>
            <a:r>
              <a:rPr lang="en-US" altLang="zh-CN" sz="3200" dirty="0" smtClean="0"/>
              <a:t>16</a:t>
            </a:r>
            <a:r>
              <a:rPr lang="zh-CN" altLang="en-US" sz="3200" dirty="0" smtClean="0"/>
              <a:t>万平方米，是清朝三代帝王在</a:t>
            </a:r>
            <a:r>
              <a:rPr lang="en-US" altLang="zh-CN" sz="3200" dirty="0" smtClean="0"/>
              <a:t>150</a:t>
            </a:r>
            <a:r>
              <a:rPr lang="zh-CN" altLang="en-US" sz="3200" dirty="0" smtClean="0"/>
              <a:t>余年间创建的一座大型皇家宫苑，有“万园之园”之称。</a:t>
            </a:r>
            <a:endParaRPr lang="zh-CN" altLang="en-US" sz="3200" dirty="0"/>
          </a:p>
        </p:txBody>
      </p:sp>
    </p:spTree>
  </p:cSld>
  <p:clrMapOvr>
    <a:masterClrMapping/>
  </p:clrMapOvr>
  <p:transition spd="slow">
    <p:dissolv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2"/>
          <p:cNvSpPr/>
          <p:nvPr/>
        </p:nvSpPr>
        <p:spPr>
          <a:xfrm>
            <a:off x="395536" y="332656"/>
            <a:ext cx="3663182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5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北京颐和园</a:t>
            </a:r>
            <a:endParaRPr lang="zh-CN" altLang="en-US" sz="54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cxnSp>
        <p:nvCxnSpPr>
          <p:cNvPr id="5" name="直接箭头连接符 4"/>
          <p:cNvCxnSpPr/>
          <p:nvPr/>
        </p:nvCxnSpPr>
        <p:spPr>
          <a:xfrm flipV="1">
            <a:off x="0" y="1268760"/>
            <a:ext cx="9468544" cy="7200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pic>
        <p:nvPicPr>
          <p:cNvPr id="15362" name="Picture 2" descr="http://p0.so.qhimgs1.com/bdr/_240_/t0104414d33261f654c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21018682">
            <a:off x="5220072" y="2852936"/>
            <a:ext cx="3505200" cy="228600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15364" name="Picture 4" descr="http://p4.so.qhimgs1.com/bdr/_240_/t0145ac8414eec5e2b4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 rot="545805">
            <a:off x="6591868" y="3971258"/>
            <a:ext cx="2431514" cy="1723561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13" name="矩形 12"/>
          <p:cNvSpPr/>
          <p:nvPr/>
        </p:nvSpPr>
        <p:spPr>
          <a:xfrm>
            <a:off x="683568" y="2132856"/>
            <a:ext cx="3798168" cy="4154984"/>
          </a:xfrm>
          <a:prstGeom prst="rect">
            <a:avLst/>
          </a:prstGeom>
          <a:ln>
            <a:solidFill>
              <a:schemeClr val="tx1"/>
            </a:solidFill>
            <a:prstDash val="lgDash"/>
          </a:ln>
        </p:spPr>
        <p:txBody>
          <a:bodyPr wrap="square">
            <a:spAutoFit/>
          </a:bodyPr>
          <a:lstStyle/>
          <a:p>
            <a:r>
              <a:rPr lang="zh-CN" altLang="en-US" sz="2400" dirty="0" smtClean="0"/>
              <a:t>       颐和园，北京市古代皇家园林，前身为清漪园，坐落在北京西郊，距城区十五公里，占地约二百九十公顷，与圆明园毗邻。它是以昆明湖、万寿山为基址，以杭州西湖为蓝本，汲取江南园林的设计手法而建成的一座大型山水园林，也是保存最完整的一座皇家行宫御苑，</a:t>
            </a:r>
            <a:endParaRPr lang="zh-CN" altLang="en-US" sz="2400" dirty="0"/>
          </a:p>
        </p:txBody>
      </p:sp>
    </p:spTree>
  </p:cSld>
  <p:clrMapOvr>
    <a:masterClrMapping/>
  </p:clrMapOvr>
  <p:transition spd="slow">
    <p:split orient="vert" dir="in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ps.ssl.qhimg.com/sdmt/162_135_100/t01cb089671af367960.jpg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043608" y="2636912"/>
            <a:ext cx="3432182" cy="2933962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3" name="矩形 2"/>
          <p:cNvSpPr/>
          <p:nvPr/>
        </p:nvSpPr>
        <p:spPr>
          <a:xfrm>
            <a:off x="580682" y="1340768"/>
            <a:ext cx="1901483" cy="769441"/>
          </a:xfrm>
          <a:prstGeom prst="rect">
            <a:avLst/>
          </a:prstGeom>
          <a:noFill/>
          <a:ln>
            <a:solidFill>
              <a:schemeClr val="tx1"/>
            </a:solidFill>
            <a:prstDash val="lgDashDot"/>
          </a:ln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zh-CN" altLang="en-US" sz="4400" b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复原图</a:t>
            </a:r>
            <a:endParaRPr lang="zh-CN" altLang="en-US" sz="4400" b="1" spc="50" dirty="0">
              <a:ln w="12700" cmpd="sng">
                <a:solidFill>
                  <a:schemeClr val="accent6">
                    <a:satMod val="120000"/>
                    <a:shade val="80000"/>
                  </a:schemeClr>
                </a:solidFill>
                <a:prstDash val="solid"/>
              </a:ln>
              <a:solidFill>
                <a:schemeClr val="accent6">
                  <a:tint val="1000"/>
                </a:schemeClr>
              </a:solidFill>
              <a:effectLst>
                <a:glow rad="53100">
                  <a:schemeClr val="accent6">
                    <a:satMod val="180000"/>
                    <a:alpha val="30000"/>
                  </a:schemeClr>
                </a:glow>
              </a:effectLst>
            </a:endParaRPr>
          </a:p>
        </p:txBody>
      </p:sp>
      <p:sp>
        <p:nvSpPr>
          <p:cNvPr id="4" name="矩形 3"/>
          <p:cNvSpPr/>
          <p:nvPr/>
        </p:nvSpPr>
        <p:spPr>
          <a:xfrm>
            <a:off x="5220072" y="1412776"/>
            <a:ext cx="1422185" cy="830997"/>
          </a:xfrm>
          <a:prstGeom prst="rect">
            <a:avLst/>
          </a:prstGeom>
          <a:noFill/>
          <a:ln>
            <a:solidFill>
              <a:schemeClr val="tx1"/>
            </a:solidFill>
            <a:prstDash val="lgDashDotDot"/>
          </a:ln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zh-CN" altLang="en-US" sz="4800" b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现在</a:t>
            </a:r>
            <a:endParaRPr lang="zh-CN" altLang="en-US" sz="4800" b="1" spc="50" dirty="0">
              <a:ln w="12700" cmpd="sng">
                <a:solidFill>
                  <a:schemeClr val="accent6">
                    <a:satMod val="120000"/>
                    <a:shade val="80000"/>
                  </a:schemeClr>
                </a:solidFill>
                <a:prstDash val="solid"/>
              </a:ln>
              <a:solidFill>
                <a:schemeClr val="accent6">
                  <a:tint val="1000"/>
                </a:schemeClr>
              </a:solidFill>
              <a:effectLst>
                <a:glow rad="53100">
                  <a:schemeClr val="accent6">
                    <a:satMod val="180000"/>
                    <a:alpha val="30000"/>
                  </a:schemeClr>
                </a:glow>
              </a:effectLst>
            </a:endParaRPr>
          </a:p>
        </p:txBody>
      </p:sp>
      <p:pic>
        <p:nvPicPr>
          <p:cNvPr id="1028" name="Picture 4" descr="http://p0.so.qhimgs1.com/bdr/_240_/t01a66dc9f249c452fc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220072" y="3068960"/>
            <a:ext cx="3324225" cy="228600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</p:cSld>
  <p:clrMapOvr>
    <a:masterClrMapping/>
  </p:clrMapOvr>
  <p:transition spd="slow">
    <p:pull dir="d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755576" y="620688"/>
            <a:ext cx="296748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zh-CN" altLang="en-US" sz="5400" b="1" cap="none" spc="0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图片欣赏</a:t>
            </a:r>
            <a:endParaRPr lang="zh-CN" altLang="en-US" sz="5400" b="1" cap="none" spc="0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  <p:cxnSp>
        <p:nvCxnSpPr>
          <p:cNvPr id="4" name="直接连接符 3"/>
          <p:cNvCxnSpPr/>
          <p:nvPr/>
        </p:nvCxnSpPr>
        <p:spPr>
          <a:xfrm>
            <a:off x="0" y="1628800"/>
            <a:ext cx="9144000" cy="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pic>
        <p:nvPicPr>
          <p:cNvPr id="17410" name="Picture 2" descr="http://p2.so.qhmsg.com/bdr/_240_/t010180ce3fcacac157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3528" y="2060848"/>
            <a:ext cx="3276600" cy="228600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17412" name="Picture 4" descr="http://p0.so.qhimgs1.com/bdr/_240_/t013401a3112a7d83e0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436096" y="4077072"/>
            <a:ext cx="3312368" cy="2430016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17414" name="Picture 6" descr="http://p3.so.qhimgs1.com/bdr/_240_/t01b460f2433e1acec3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187624" y="4725144"/>
            <a:ext cx="2736304" cy="1716782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17416" name="Picture 8" descr="http://p1.so.qhimgs1.com/bdr/_240_/t01af879017c10b900d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4355976" y="1844824"/>
            <a:ext cx="3240360" cy="2088232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8" name="笑脸 7"/>
          <p:cNvSpPr/>
          <p:nvPr/>
        </p:nvSpPr>
        <p:spPr>
          <a:xfrm rot="1471976">
            <a:off x="4644008" y="476672"/>
            <a:ext cx="792088" cy="792088"/>
          </a:xfrm>
          <a:prstGeom prst="smileyFac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Ovr>
    <a:masterClrMapping/>
  </p:clrMapOvr>
  <p:transition spd="slow">
    <p:zoom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2">
                <a:lumMod val="40000"/>
                <a:lumOff val="60000"/>
              </a:schemeClr>
            </a:gs>
            <a:gs pos="64999">
              <a:srgbClr val="F0EBD5"/>
            </a:gs>
            <a:gs pos="100000">
              <a:srgbClr val="D1C39F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2" descr="http://p0.so.qhmsg.com/bdr/_240_/t01ff23a1da94e66225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836712"/>
            <a:ext cx="3486150" cy="228600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19460" name="Picture 4" descr="http://p4.so.qhimgs1.com/bdr/_240_/t01ceea59f62c6a00ca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283968" y="1988840"/>
            <a:ext cx="4572000" cy="3438128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19462" name="Picture 6" descr="http://p4.so.qhimgs1.com/bdr/_240_/t0192417392090432a4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67544" y="3789040"/>
            <a:ext cx="3456384" cy="228600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4479634" y="2967335"/>
            <a:ext cx="18473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endParaRPr lang="zh-CN" altLang="en-US" sz="5400" b="1" cap="none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  <p:pic>
        <p:nvPicPr>
          <p:cNvPr id="1028" name="Picture 4" descr="http://p3.so.qhmsg.com/bdr/_240_/t019cc763ab49f307f8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" name="矩形 4"/>
          <p:cNvSpPr/>
          <p:nvPr/>
        </p:nvSpPr>
        <p:spPr>
          <a:xfrm rot="20659316">
            <a:off x="3199091" y="2762400"/>
            <a:ext cx="2954656" cy="923330"/>
          </a:xfrm>
          <a:prstGeom prst="rect">
            <a:avLst/>
          </a:prstGeom>
          <a:noFill/>
          <a:effectLst>
            <a:reflection blurRad="6350" stA="50000" endA="300" endPos="90000" dir="5400000" sy="-100000" algn="bl" rotWithShape="0"/>
          </a:effectLst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zh-CN" altLang="en-US" sz="5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谢谢观看</a:t>
            </a:r>
            <a:endParaRPr lang="zh-CN" altLang="en-US" sz="54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90</TotalTime>
  <Words>545</Words>
  <Application>Microsoft Office PowerPoint</Application>
  <PresentationFormat>全屏显示(4:3)</PresentationFormat>
  <Paragraphs>15</Paragraphs>
  <Slides>9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9</vt:i4>
      </vt:variant>
    </vt:vector>
  </HeadingPairs>
  <TitlesOfParts>
    <vt:vector size="10" baseType="lpstr">
      <vt:lpstr>Office 主题</vt:lpstr>
      <vt:lpstr>幻灯片 1</vt:lpstr>
      <vt:lpstr>幻灯片 2</vt:lpstr>
      <vt:lpstr>幻灯片 3</vt:lpstr>
      <vt:lpstr>幻灯片 4</vt:lpstr>
      <vt:lpstr>幻灯片 5</vt:lpstr>
      <vt:lpstr>幻灯片 6</vt:lpstr>
      <vt:lpstr>幻灯片 7</vt:lpstr>
      <vt:lpstr>幻灯片 8</vt:lpstr>
      <vt:lpstr>幻灯片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Administrator</dc:creator>
  <cp:lastModifiedBy>Administrator</cp:lastModifiedBy>
  <cp:revision>12</cp:revision>
  <dcterms:created xsi:type="dcterms:W3CDTF">2017-04-26T12:23:42Z</dcterms:created>
  <dcterms:modified xsi:type="dcterms:W3CDTF">2017-04-28T07:45:08Z</dcterms:modified>
</cp:coreProperties>
</file>